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21"/>
  </p:notesMasterIdLst>
  <p:handoutMasterIdLst>
    <p:handoutMasterId r:id="rId22"/>
  </p:handoutMasterIdLst>
  <p:sldIdLst>
    <p:sldId id="256" r:id="rId5"/>
    <p:sldId id="464" r:id="rId6"/>
    <p:sldId id="497" r:id="rId7"/>
    <p:sldId id="512" r:id="rId8"/>
    <p:sldId id="513" r:id="rId9"/>
    <p:sldId id="510" r:id="rId10"/>
    <p:sldId id="509" r:id="rId11"/>
    <p:sldId id="516" r:id="rId12"/>
    <p:sldId id="517" r:id="rId13"/>
    <p:sldId id="518" r:id="rId14"/>
    <p:sldId id="519" r:id="rId15"/>
    <p:sldId id="533" r:id="rId16"/>
    <p:sldId id="530" r:id="rId17"/>
    <p:sldId id="529" r:id="rId18"/>
    <p:sldId id="532" r:id="rId19"/>
    <p:sldId id="531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E3A"/>
    <a:srgbClr val="F18A00"/>
    <a:srgbClr val="278F01"/>
    <a:srgbClr val="FFC800"/>
    <a:srgbClr val="A5002D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78189" autoAdjust="0"/>
  </p:normalViewPr>
  <p:slideViewPr>
    <p:cSldViewPr>
      <p:cViewPr varScale="1">
        <p:scale>
          <a:sx n="86" d="100"/>
          <a:sy n="86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nl-NL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200" baseline="0">
                <a:latin typeface="Times" charset="0"/>
              </a:rPr>
              <a:t>De Groene Welle</a:t>
            </a:r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C7B8BC-458F-204A-A85D-DBA646736086}" type="slidenum">
              <a:rPr lang="nl-NL" sz="1200" baseline="0">
                <a:latin typeface="Times" charset="0"/>
              </a:rPr>
              <a:pPr/>
              <a:t>2</a:t>
            </a:fld>
            <a:endParaRPr lang="nl-NL" sz="1200" baseline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DF2B8E1-A5BB-427F-BAD3-E54D1106067D}"/>
              </a:ext>
            </a:extLst>
          </p:cNvPr>
          <p:cNvSpPr txBox="1"/>
          <p:nvPr/>
        </p:nvSpPr>
        <p:spPr>
          <a:xfrm>
            <a:off x="1433946" y="4535632"/>
            <a:ext cx="668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BEMESTING P 2 (2022) &amp; P8 Calculaties</a:t>
            </a:r>
          </a:p>
          <a:p>
            <a:endParaRPr lang="nl-NL" sz="2400" b="1" dirty="0"/>
          </a:p>
          <a:p>
            <a:r>
              <a:rPr lang="nl-NL" sz="2400" b="1" dirty="0"/>
              <a:t>                              LES 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1F9531-A544-25F3-2955-FE03A27A6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32656"/>
            <a:ext cx="5692124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Spelregels bij het maken van de oplossing van de A- en B-bak.</a:t>
            </a:r>
          </a:p>
          <a:p>
            <a:pPr indent="0">
              <a:buNone/>
            </a:pPr>
            <a:r>
              <a:rPr lang="nl-NL" dirty="0"/>
              <a:t>1 De meststoffen worden in bakken 100 maal geconcentreerd aangemaakt.</a:t>
            </a:r>
          </a:p>
          <a:p>
            <a:pPr indent="0">
              <a:buNone/>
            </a:pPr>
            <a:r>
              <a:rPr lang="nl-NL" dirty="0"/>
              <a:t>2 De A en de B-bak zijn elk 1 m3 (1000 liter).</a:t>
            </a:r>
          </a:p>
          <a:p>
            <a:pPr indent="0">
              <a:buNone/>
            </a:pPr>
            <a:r>
              <a:rPr lang="nl-NL" dirty="0"/>
              <a:t>3 Ca-zouten in de A-bak en sulfaten en fosfaten in de B-bak</a:t>
            </a:r>
          </a:p>
          <a:p>
            <a:pPr indent="0">
              <a:buNone/>
            </a:pPr>
            <a:r>
              <a:rPr lang="nl-NL" dirty="0"/>
              <a:t>4 De hoeveelheden kunstmest in de A- en B-bak moeten ongeveer gelijk zijn. Het in evenwicht brengen gebeurt met kalisalpeter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B7E8B4-6BD4-43A9-A027-0C59D1200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5" y="4247947"/>
            <a:ext cx="3245433" cy="24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Dan gaan we alles verdelen over de A en B bak:</a:t>
            </a:r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726806-D76C-4C69-85F1-5DD29E01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5" y="2367114"/>
            <a:ext cx="6680837" cy="39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858410-3ACD-D588-AB55-4EFB780C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4824"/>
            <a:ext cx="4972050" cy="1181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FEE26C-2539-1746-CBBE-75B76C9B7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5" y="2970064"/>
            <a:ext cx="24003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6FEBAA-11A3-19D7-5313-174E8984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20640"/>
            <a:ext cx="7946643" cy="24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283258-1215-2DB1-5C10-E2DE5FEC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8880"/>
            <a:ext cx="7200800" cy="20386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</p:spTree>
    <p:extLst>
      <p:ext uri="{BB962C8B-B14F-4D97-AF65-F5344CB8AC3E}">
        <p14:creationId xmlns:p14="http://schemas.microsoft.com/office/powerpoint/2010/main" val="232119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37C618-6876-5368-360D-A460A970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2966"/>
            <a:ext cx="7311246" cy="40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4D2BFE6-6466-40D6-D421-365F6BB3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7" y="3429000"/>
            <a:ext cx="6992686" cy="248649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C01612F-C674-8D86-CF64-C05E7D703FE7}"/>
              </a:ext>
            </a:extLst>
          </p:cNvPr>
          <p:cNvSpPr txBox="1"/>
          <p:nvPr/>
        </p:nvSpPr>
        <p:spPr>
          <a:xfrm>
            <a:off x="3131840" y="2139243"/>
            <a:ext cx="61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AAN DE SLAG!</a:t>
            </a:r>
          </a:p>
        </p:txBody>
      </p:sp>
    </p:spTree>
    <p:extLst>
      <p:ext uri="{BB962C8B-B14F-4D97-AF65-F5344CB8AC3E}">
        <p14:creationId xmlns:p14="http://schemas.microsoft.com/office/powerpoint/2010/main" val="31742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589" y="387323"/>
            <a:ext cx="5686822" cy="987425"/>
          </a:xfrm>
        </p:spPr>
        <p:txBody>
          <a:bodyPr>
            <a:normAutofit/>
          </a:bodyPr>
          <a:lstStyle/>
          <a:p>
            <a:r>
              <a:rPr lang="nl-NL" sz="4000" b="1" dirty="0">
                <a:latin typeface="Tahoma" charset="0"/>
                <a:ea typeface="ＭＳ Ｐゴシック" charset="0"/>
                <a:cs typeface="ＭＳ Ｐゴシック" charset="0"/>
              </a:rPr>
              <a:t>Calculaties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5FDDD3-2FD5-435E-B29C-18610189F184}"/>
              </a:ext>
            </a:extLst>
          </p:cNvPr>
          <p:cNvSpPr txBox="1"/>
          <p:nvPr/>
        </p:nvSpPr>
        <p:spPr>
          <a:xfrm>
            <a:off x="1475656" y="5157192"/>
            <a:ext cx="593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PERIODE 8 Les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09120-D24F-D3F7-3D89-6CC531DD5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Les  1 Evaluatie P7 en rekenen met Mol</a:t>
            </a:r>
          </a:p>
          <a:p>
            <a:pPr indent="0">
              <a:buNone/>
            </a:pPr>
            <a:r>
              <a:rPr lang="nl-NL" sz="2400" dirty="0"/>
              <a:t>Les  2</a:t>
            </a:r>
            <a:r>
              <a:rPr lang="nl-NL" sz="2400" baseline="30000" dirty="0"/>
              <a:t>e</a:t>
            </a:r>
            <a:r>
              <a:rPr lang="nl-NL" sz="2400" dirty="0"/>
              <a:t> week vervalt</a:t>
            </a:r>
          </a:p>
          <a:p>
            <a:pPr indent="0">
              <a:buNone/>
            </a:pPr>
            <a:r>
              <a:rPr lang="nl-NL" sz="2400" dirty="0"/>
              <a:t>Les  2 Werken met standaard voedingsoplossingen</a:t>
            </a:r>
          </a:p>
          <a:p>
            <a:pPr indent="0">
              <a:buNone/>
            </a:pPr>
            <a:r>
              <a:rPr lang="nl-NL" sz="2400" dirty="0"/>
              <a:t>Les  3 Potplanten</a:t>
            </a:r>
          </a:p>
          <a:p>
            <a:pPr indent="0">
              <a:buNone/>
            </a:pPr>
            <a:r>
              <a:rPr lang="nl-NL" sz="2400" dirty="0"/>
              <a:t>Les  4 Groenten en Bloemen</a:t>
            </a:r>
          </a:p>
          <a:p>
            <a:pPr indent="0">
              <a:buNone/>
            </a:pPr>
            <a:r>
              <a:rPr lang="nl-NL" sz="2400" dirty="0"/>
              <a:t>Les  5 Groenten en Bloemen deel 2</a:t>
            </a:r>
          </a:p>
          <a:p>
            <a:pPr indent="0">
              <a:buNone/>
            </a:pPr>
            <a:r>
              <a:rPr lang="nl-NL" sz="2400" dirty="0"/>
              <a:t>Les  6 Jouw advies</a:t>
            </a:r>
          </a:p>
          <a:p>
            <a:pPr indent="0">
              <a:buNone/>
            </a:pPr>
            <a:r>
              <a:rPr lang="nl-NL" sz="2400" dirty="0"/>
              <a:t>Les  7 Presentaties</a:t>
            </a:r>
          </a:p>
        </p:txBody>
      </p:sp>
    </p:spTree>
    <p:extLst>
      <p:ext uri="{BB962C8B-B14F-4D97-AF65-F5344CB8AC3E}">
        <p14:creationId xmlns:p14="http://schemas.microsoft.com/office/powerpoint/2010/main" val="2606999199"/>
      </p:ext>
    </p:extLst>
  </p:cSld>
  <p:clrMapOvr>
    <a:masterClrMapping/>
  </p:clrMapOvr>
  <p:transition advTm="684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Berekenen Groenten en Bloemen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15384F6-C847-35AC-A905-A71CF3D8B8DA}"/>
              </a:ext>
            </a:extLst>
          </p:cNvPr>
          <p:cNvSpPr txBox="1"/>
          <p:nvPr/>
        </p:nvSpPr>
        <p:spPr>
          <a:xfrm>
            <a:off x="1292938" y="242606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Korte herhaling calculaties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E23CED-3057-5E78-4600-95225382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29000"/>
            <a:ext cx="669398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0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30662"/>
            <a:ext cx="738979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gaan nu uitrekenen hoeveel </a:t>
            </a:r>
            <a:r>
              <a:rPr lang="nl-NL" sz="2400" dirty="0" err="1"/>
              <a:t>mmol</a:t>
            </a:r>
            <a:r>
              <a:rPr lang="nl-NL" sz="2400" dirty="0"/>
              <a:t> van elke meststof in elke liter gietwater moet worden opgelost. Daarbij gaan we ervan uit dat de tuinder de volgende vaste meststoffen in huis heeft:</a:t>
            </a:r>
          </a:p>
          <a:p>
            <a:pPr indent="0">
              <a:buNone/>
            </a:pPr>
            <a:r>
              <a:rPr lang="nl-NL" sz="2400" dirty="0"/>
              <a:t>– kalksalpeter;</a:t>
            </a:r>
          </a:p>
          <a:p>
            <a:pPr indent="0">
              <a:buNone/>
            </a:pPr>
            <a:r>
              <a:rPr lang="nl-NL" sz="2400" dirty="0"/>
              <a:t>– </a:t>
            </a:r>
            <a:r>
              <a:rPr lang="nl-NL" sz="2400" dirty="0" err="1"/>
              <a:t>monokalifosfaat</a:t>
            </a:r>
            <a:r>
              <a:rPr lang="nl-NL" sz="2400" dirty="0"/>
              <a:t>;</a:t>
            </a:r>
          </a:p>
          <a:p>
            <a:pPr indent="0">
              <a:buNone/>
            </a:pPr>
            <a:r>
              <a:rPr lang="nl-NL" sz="2400" dirty="0"/>
              <a:t>– ammoniumnitraat;</a:t>
            </a:r>
          </a:p>
          <a:p>
            <a:pPr indent="0">
              <a:buNone/>
            </a:pPr>
            <a:r>
              <a:rPr lang="nl-NL" sz="2400" dirty="0"/>
              <a:t>– bitterzout;</a:t>
            </a:r>
          </a:p>
          <a:p>
            <a:pPr indent="0">
              <a:buNone/>
            </a:pPr>
            <a:r>
              <a:rPr lang="nl-NL" sz="2400" dirty="0"/>
              <a:t>– kalisalpeter;</a:t>
            </a:r>
          </a:p>
          <a:p>
            <a:pPr indent="0">
              <a:buNone/>
            </a:pPr>
            <a:r>
              <a:rPr lang="nl-NL" sz="2400" dirty="0"/>
              <a:t>– kalisulfaat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3815D8-AB75-4CF2-B031-1551A815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64" y="3444693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293DC60-A5D4-4D03-8E33-E56F7F42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0" y="1922195"/>
            <a:ext cx="66334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/>
              <a:t>We beginnen met de voedingsionen die door slechts één bepaalde meststof worden geleverd. Je ziet hier dat bepaalde voedingsionen slechts door één meststof worden geleverd. </a:t>
            </a:r>
          </a:p>
          <a:p>
            <a:pPr indent="0">
              <a:buNone/>
            </a:pPr>
            <a:r>
              <a:rPr lang="nl-NL" sz="2400" dirty="0"/>
              <a:t>Zo wordt Ca2+ alleen geleverd door kalksalpeter, H2PO4 alleen door </a:t>
            </a:r>
            <a:r>
              <a:rPr lang="nl-NL" sz="2400" dirty="0" err="1"/>
              <a:t>monokalifosfaat</a:t>
            </a:r>
            <a:r>
              <a:rPr lang="nl-NL" sz="2400" dirty="0"/>
              <a:t> en Mg2+ zit alleen in bitterzout. Deze drie voedingselementen (Ca2+ , H2PO4 en Mg2+) gaan we als eerste in het schema zetten. </a:t>
            </a:r>
          </a:p>
          <a:p>
            <a:pPr indent="0">
              <a:buNone/>
            </a:pPr>
            <a:r>
              <a:rPr lang="nl-NL" sz="2400" dirty="0"/>
              <a:t>Daarna vullen we de ontbrekende hoeveelheden met de overige meststoffen aan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9842BA-EC47-4B2A-B50C-01161C6C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63" y="-11359"/>
            <a:ext cx="3045274" cy="19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80CC7F-6674-4F62-9D36-1A6C2DC1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6" y="2780994"/>
            <a:ext cx="8776144" cy="33113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3C2CD5-EC26-4379-8FC7-C5BF65F15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214" y="980728"/>
            <a:ext cx="6693664" cy="14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8C18327-FD11-46A1-A254-8F3831E7B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44824"/>
            <a:ext cx="6632575" cy="217416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A4AE00-B63A-4CAF-8EDB-CFE829484263}"/>
              </a:ext>
            </a:extLst>
          </p:cNvPr>
          <p:cNvSpPr txBox="1"/>
          <p:nvPr/>
        </p:nvSpPr>
        <p:spPr>
          <a:xfrm>
            <a:off x="567000" y="4018987"/>
            <a:ext cx="7029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Calcium is nu gedekt en ook een gedeelte nitraat en ammonium.</a:t>
            </a:r>
          </a:p>
          <a:p>
            <a:r>
              <a:rPr lang="nl-NL" dirty="0"/>
              <a:t>Zo gaan we door naar de fosfaten en Magnesium op de zelfde manier.</a:t>
            </a:r>
          </a:p>
          <a:p>
            <a:endParaRPr lang="nl-NL" dirty="0"/>
          </a:p>
          <a:p>
            <a:r>
              <a:rPr lang="nl-NL" dirty="0"/>
              <a:t>Pak je reader </a:t>
            </a:r>
          </a:p>
          <a:p>
            <a:endParaRPr lang="nl-NL" dirty="0"/>
          </a:p>
          <a:p>
            <a:r>
              <a:rPr lang="nl-NL" dirty="0"/>
              <a:t>We gaan dit uitwerken in een Excel bestand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5BD9AA6-94B7-D2FD-0B51-0C421AFD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6102"/>
            <a:ext cx="7416824" cy="47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92A3B92-C3A8-47F1-B03D-FF0CDCA0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006" y="1916832"/>
            <a:ext cx="7686013" cy="33843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B54566F-2C02-408B-AB6C-652FEEF632FC}"/>
              </a:ext>
            </a:extLst>
          </p:cNvPr>
          <p:cNvSpPr txBox="1"/>
          <p:nvPr/>
        </p:nvSpPr>
        <p:spPr>
          <a:xfrm>
            <a:off x="827584" y="530120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dan het eindresultaat in </a:t>
            </a:r>
            <a:r>
              <a:rPr lang="nl-NL" dirty="0" err="1"/>
              <a:t>mmol</a:t>
            </a:r>
            <a:r>
              <a:rPr lang="nl-NL" dirty="0"/>
              <a:t>, nu omzetten naar gram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1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B543-751E-4A7C-9E39-AEBF076C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Calculaties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0AA670-643F-4F82-9FD3-0D9E89387F7B}"/>
              </a:ext>
            </a:extLst>
          </p:cNvPr>
          <p:cNvSpPr/>
          <p:nvPr/>
        </p:nvSpPr>
        <p:spPr>
          <a:xfrm>
            <a:off x="567000" y="1287115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Rekenen van </a:t>
            </a:r>
            <a:r>
              <a:rPr lang="nl-NL" sz="2400" dirty="0" err="1"/>
              <a:t>mmol</a:t>
            </a:r>
            <a:r>
              <a:rPr lang="nl-NL" sz="2400" dirty="0"/>
              <a:t>/l naar gram/l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2C044E-C1D7-472C-B030-A179A981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0662"/>
            <a:ext cx="820891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Stel we hebben een A en B bak van 1000liter en 100 x geconcentreerde dosering: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1: omrekenen naar 1000 liter: </a:t>
            </a:r>
          </a:p>
          <a:p>
            <a:pPr indent="0">
              <a:buNone/>
            </a:pPr>
            <a:r>
              <a:rPr lang="nl-NL" dirty="0"/>
              <a:t>2,75 </a:t>
            </a:r>
            <a:r>
              <a:rPr lang="nl-NL" dirty="0" err="1"/>
              <a:t>mmol</a:t>
            </a:r>
            <a:r>
              <a:rPr lang="nl-NL" dirty="0"/>
              <a:t> Kalksalpeter wordt 2750 </a:t>
            </a:r>
            <a:r>
              <a:rPr lang="nl-NL" dirty="0" err="1"/>
              <a:t>mmol</a:t>
            </a:r>
            <a:r>
              <a:rPr lang="nl-NL" dirty="0"/>
              <a:t> = 2,75mol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2: 100x concentreren</a:t>
            </a:r>
          </a:p>
          <a:p>
            <a:pPr indent="0">
              <a:buNone/>
            </a:pPr>
            <a:r>
              <a:rPr lang="nl-NL" dirty="0"/>
              <a:t>2,75 mol wordt 275 mol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3: omzetten in (kilo-)gram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C6675CD-F476-4066-AA9A-4582FCF7303C}"/>
              </a:ext>
            </a:extLst>
          </p:cNvPr>
          <p:cNvSpPr/>
          <p:nvPr/>
        </p:nvSpPr>
        <p:spPr>
          <a:xfrm>
            <a:off x="335856" y="4797152"/>
            <a:ext cx="862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Eén mol kalksalpeter weegt 1 x 216.1 gram.</a:t>
            </a:r>
          </a:p>
          <a:p>
            <a:r>
              <a:rPr lang="nl-NL" dirty="0"/>
              <a:t>275 mol kalksalpeter weegt dan 275 x 216.1 gram = 59427.5 gram = 59.4 kg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E378CE0-34E0-42D6-A42C-5E2BCCBC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78" y="153640"/>
            <a:ext cx="1903444" cy="15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B54EA625-D5DD-4F7E-83A1-77F8D2BB64B1}"/>
</file>

<file path=customXml/itemProps2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1E11F-3975-4FAA-A6B9-2298BBA1B7DE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2ac19c3-1cff-4f70-a585-2de21a3866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15d7cad-3e71-4cea-95bb-ac32222adf06"/>
    <ds:schemaRef ds:uri="2cb1c85b-b197-48cd-8bb1-fe9e9ee0096b"/>
    <ds:schemaRef ds:uri="414a8a67-acf6-4b09-bb49-f84330b442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7553</TotalTime>
  <Words>523</Words>
  <Application>Microsoft Office PowerPoint</Application>
  <PresentationFormat>Diavoorstelling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Tahoma</vt:lpstr>
      <vt:lpstr>Times</vt:lpstr>
      <vt:lpstr>Achtergroen PP van zone</vt:lpstr>
      <vt:lpstr>PowerPoint-presentatie</vt:lpstr>
      <vt:lpstr>Calculaties</vt:lpstr>
      <vt:lpstr>Bemesting Berekenen Groenten en Bloemen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Calculaties</vt:lpstr>
      <vt:lpstr>Bemesting Berekenen Groenten en Bloemen</vt:lpstr>
      <vt:lpstr>Bemesting Berekenen Groenten en Bloemen</vt:lpstr>
      <vt:lpstr>Bemesting Berekenen Groenten en Bloemen</vt:lpstr>
      <vt:lpstr>Bemesting Berekenen Groenten en Bloemen</vt:lpstr>
      <vt:lpstr>Bemesting Berekenen Groenten en Bloemen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374</cp:revision>
  <cp:lastPrinted>2015-01-16T14:58:22Z</cp:lastPrinted>
  <dcterms:created xsi:type="dcterms:W3CDTF">2015-06-03T10:24:29Z</dcterms:created>
  <dcterms:modified xsi:type="dcterms:W3CDTF">2024-12-02T10:23:44Z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